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5" r:id="rId11"/>
    <p:sldId id="266" r:id="rId12"/>
    <p:sldId id="269" r:id="rId13"/>
    <p:sldId id="270" r:id="rId14"/>
    <p:sldId id="272" r:id="rId15"/>
    <p:sldId id="271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499C4D-DD60-45A6-B1F7-EDCD388182EE}" type="doc">
      <dgm:prSet loTypeId="urn:microsoft.com/office/officeart/2005/8/layout/radial4" loCatId="relationship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008C95A2-6823-452D-B61A-73BC3B8C7F27}">
      <dgm:prSet phldrT="[Texto]"/>
      <dgm:spPr/>
      <dgm:t>
        <a:bodyPr/>
        <a:lstStyle/>
        <a:p>
          <a:r>
            <a:rPr lang="es-ES" dirty="0" smtClean="0"/>
            <a:t>Músculos del </a:t>
          </a:r>
        </a:p>
        <a:p>
          <a:r>
            <a:rPr lang="es-ES" dirty="0" smtClean="0"/>
            <a:t>Dorso.</a:t>
          </a:r>
          <a:endParaRPr lang="es-ES" dirty="0"/>
        </a:p>
      </dgm:t>
    </dgm:pt>
    <dgm:pt modelId="{A4F77798-A18E-49DA-8345-F61EC5BA9A16}" type="parTrans" cxnId="{3B41F903-8ABC-4602-9819-D94ED923A300}">
      <dgm:prSet/>
      <dgm:spPr/>
      <dgm:t>
        <a:bodyPr/>
        <a:lstStyle/>
        <a:p>
          <a:endParaRPr lang="es-ES"/>
        </a:p>
      </dgm:t>
    </dgm:pt>
    <dgm:pt modelId="{64D0A011-AA5B-4843-9CD7-D914F2D33FC5}" type="sibTrans" cxnId="{3B41F903-8ABC-4602-9819-D94ED923A300}">
      <dgm:prSet/>
      <dgm:spPr/>
      <dgm:t>
        <a:bodyPr/>
        <a:lstStyle/>
        <a:p>
          <a:endParaRPr lang="es-ES"/>
        </a:p>
      </dgm:t>
    </dgm:pt>
    <dgm:pt modelId="{DE8E6241-4055-4E63-837A-DB277B06F9CC}">
      <dgm:prSet phldrT="[Texto]" custT="1"/>
      <dgm:spPr/>
      <dgm:t>
        <a:bodyPr/>
        <a:lstStyle/>
        <a:p>
          <a:r>
            <a:rPr lang="es-ES" sz="3000" dirty="0" smtClean="0"/>
            <a:t>MUSCULOS EXTRINSECOS.</a:t>
          </a:r>
        </a:p>
        <a:p>
          <a:r>
            <a:rPr lang="es-ES" sz="1600" dirty="0" smtClean="0"/>
            <a:t>MUSCULOS SUPERFICIALES</a:t>
          </a:r>
        </a:p>
        <a:p>
          <a:r>
            <a:rPr lang="es-ES" sz="1600" dirty="0" smtClean="0"/>
            <a:t>MUSCULOS INTERMEDIOS.</a:t>
          </a:r>
          <a:endParaRPr lang="es-ES" sz="1600" dirty="0"/>
        </a:p>
      </dgm:t>
    </dgm:pt>
    <dgm:pt modelId="{D805D4D9-2FBA-4BE6-98EA-31784FB7BFA8}" type="parTrans" cxnId="{87A98AA2-0955-4C96-AC59-8F2EBE50B2A6}">
      <dgm:prSet/>
      <dgm:spPr/>
      <dgm:t>
        <a:bodyPr/>
        <a:lstStyle/>
        <a:p>
          <a:endParaRPr lang="es-ES"/>
        </a:p>
      </dgm:t>
    </dgm:pt>
    <dgm:pt modelId="{01EA60B6-6065-4325-870B-CAE623651E4D}" type="sibTrans" cxnId="{87A98AA2-0955-4C96-AC59-8F2EBE50B2A6}">
      <dgm:prSet/>
      <dgm:spPr/>
      <dgm:t>
        <a:bodyPr/>
        <a:lstStyle/>
        <a:p>
          <a:endParaRPr lang="es-ES"/>
        </a:p>
      </dgm:t>
    </dgm:pt>
    <dgm:pt modelId="{78DF17D4-450E-4579-8DB9-201F99F56EB9}">
      <dgm:prSet phldrT="[Texto]" custT="1"/>
      <dgm:spPr/>
      <dgm:t>
        <a:bodyPr/>
        <a:lstStyle/>
        <a:p>
          <a:r>
            <a:rPr lang="es-ES" sz="2600" dirty="0" smtClean="0"/>
            <a:t>MUSCULOS INTRINSECOS.</a:t>
          </a:r>
        </a:p>
        <a:p>
          <a:r>
            <a:rPr lang="es-ES" sz="1600" dirty="0" smtClean="0"/>
            <a:t>MUSCULOS PROFUNDOS.</a:t>
          </a:r>
        </a:p>
        <a:p>
          <a:endParaRPr lang="es-ES" sz="2600" dirty="0"/>
        </a:p>
      </dgm:t>
    </dgm:pt>
    <dgm:pt modelId="{1D715C75-3CFA-4341-804A-45D28E02F80E}" type="parTrans" cxnId="{FEC117C4-7DC4-4FB5-B7E3-824139CA13A6}">
      <dgm:prSet/>
      <dgm:spPr/>
      <dgm:t>
        <a:bodyPr/>
        <a:lstStyle/>
        <a:p>
          <a:endParaRPr lang="es-ES"/>
        </a:p>
      </dgm:t>
    </dgm:pt>
    <dgm:pt modelId="{3A93A5C9-01BF-44A0-9116-C54AC01EA0DE}" type="sibTrans" cxnId="{FEC117C4-7DC4-4FB5-B7E3-824139CA13A6}">
      <dgm:prSet/>
      <dgm:spPr/>
      <dgm:t>
        <a:bodyPr/>
        <a:lstStyle/>
        <a:p>
          <a:endParaRPr lang="es-ES"/>
        </a:p>
      </dgm:t>
    </dgm:pt>
    <dgm:pt modelId="{97363441-FDB7-4156-8485-2EAF59EE7D79}" type="pres">
      <dgm:prSet presAssocID="{82499C4D-DD60-45A6-B1F7-EDCD388182EE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s-GT"/>
        </a:p>
      </dgm:t>
    </dgm:pt>
    <dgm:pt modelId="{A8B14770-6C12-4503-B312-C47C38F031E5}" type="pres">
      <dgm:prSet presAssocID="{008C95A2-6823-452D-B61A-73BC3B8C7F27}" presName="centerShape" presStyleLbl="node0" presStyleIdx="0" presStyleCnt="1"/>
      <dgm:spPr/>
      <dgm:t>
        <a:bodyPr/>
        <a:lstStyle/>
        <a:p>
          <a:endParaRPr lang="es-GT"/>
        </a:p>
      </dgm:t>
    </dgm:pt>
    <dgm:pt modelId="{06FF08C6-445D-4253-8069-862E1648F793}" type="pres">
      <dgm:prSet presAssocID="{D805D4D9-2FBA-4BE6-98EA-31784FB7BFA8}" presName="parTrans" presStyleLbl="bgSibTrans2D1" presStyleIdx="0" presStyleCnt="2"/>
      <dgm:spPr/>
      <dgm:t>
        <a:bodyPr/>
        <a:lstStyle/>
        <a:p>
          <a:endParaRPr lang="es-GT"/>
        </a:p>
      </dgm:t>
    </dgm:pt>
    <dgm:pt modelId="{48771EB5-AF89-461B-914C-6A23B4C73FC7}" type="pres">
      <dgm:prSet presAssocID="{DE8E6241-4055-4E63-837A-DB277B06F9C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787A1660-0234-4E13-9478-CDFD664BFC6A}" type="pres">
      <dgm:prSet presAssocID="{1D715C75-3CFA-4341-804A-45D28E02F80E}" presName="parTrans" presStyleLbl="bgSibTrans2D1" presStyleIdx="1" presStyleCnt="2"/>
      <dgm:spPr/>
      <dgm:t>
        <a:bodyPr/>
        <a:lstStyle/>
        <a:p>
          <a:endParaRPr lang="es-GT"/>
        </a:p>
      </dgm:t>
    </dgm:pt>
    <dgm:pt modelId="{E9C31325-5130-43F9-9785-05226E57A09D}" type="pres">
      <dgm:prSet presAssocID="{78DF17D4-450E-4579-8DB9-201F99F56EB9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185A4AE-3782-4289-BFAB-E74ADEF31460}" type="presOf" srcId="{78DF17D4-450E-4579-8DB9-201F99F56EB9}" destId="{E9C31325-5130-43F9-9785-05226E57A09D}" srcOrd="0" destOrd="0" presId="urn:microsoft.com/office/officeart/2005/8/layout/radial4"/>
    <dgm:cxn modelId="{54D8B0FE-326F-4FAC-8DD5-23573E137CB1}" type="presOf" srcId="{D805D4D9-2FBA-4BE6-98EA-31784FB7BFA8}" destId="{06FF08C6-445D-4253-8069-862E1648F793}" srcOrd="0" destOrd="0" presId="urn:microsoft.com/office/officeart/2005/8/layout/radial4"/>
    <dgm:cxn modelId="{185F0FE3-3F41-4DB5-893A-8793D99459CF}" type="presOf" srcId="{82499C4D-DD60-45A6-B1F7-EDCD388182EE}" destId="{97363441-FDB7-4156-8485-2EAF59EE7D79}" srcOrd="0" destOrd="0" presId="urn:microsoft.com/office/officeart/2005/8/layout/radial4"/>
    <dgm:cxn modelId="{FEC117C4-7DC4-4FB5-B7E3-824139CA13A6}" srcId="{008C95A2-6823-452D-B61A-73BC3B8C7F27}" destId="{78DF17D4-450E-4579-8DB9-201F99F56EB9}" srcOrd="1" destOrd="0" parTransId="{1D715C75-3CFA-4341-804A-45D28E02F80E}" sibTransId="{3A93A5C9-01BF-44A0-9116-C54AC01EA0DE}"/>
    <dgm:cxn modelId="{3B41F903-8ABC-4602-9819-D94ED923A300}" srcId="{82499C4D-DD60-45A6-B1F7-EDCD388182EE}" destId="{008C95A2-6823-452D-B61A-73BC3B8C7F27}" srcOrd="0" destOrd="0" parTransId="{A4F77798-A18E-49DA-8345-F61EC5BA9A16}" sibTransId="{64D0A011-AA5B-4843-9CD7-D914F2D33FC5}"/>
    <dgm:cxn modelId="{BE2652CE-23B6-4901-8F59-54EA4E518B9E}" type="presOf" srcId="{1D715C75-3CFA-4341-804A-45D28E02F80E}" destId="{787A1660-0234-4E13-9478-CDFD664BFC6A}" srcOrd="0" destOrd="0" presId="urn:microsoft.com/office/officeart/2005/8/layout/radial4"/>
    <dgm:cxn modelId="{87A98AA2-0955-4C96-AC59-8F2EBE50B2A6}" srcId="{008C95A2-6823-452D-B61A-73BC3B8C7F27}" destId="{DE8E6241-4055-4E63-837A-DB277B06F9CC}" srcOrd="0" destOrd="0" parTransId="{D805D4D9-2FBA-4BE6-98EA-31784FB7BFA8}" sibTransId="{01EA60B6-6065-4325-870B-CAE623651E4D}"/>
    <dgm:cxn modelId="{758961A2-CC7C-44B3-8B4E-CA8FF0BE219E}" type="presOf" srcId="{DE8E6241-4055-4E63-837A-DB277B06F9CC}" destId="{48771EB5-AF89-461B-914C-6A23B4C73FC7}" srcOrd="0" destOrd="0" presId="urn:microsoft.com/office/officeart/2005/8/layout/radial4"/>
    <dgm:cxn modelId="{50257A7C-48C7-4ED5-A47F-CC5DE35DA8B7}" type="presOf" srcId="{008C95A2-6823-452D-B61A-73BC3B8C7F27}" destId="{A8B14770-6C12-4503-B312-C47C38F031E5}" srcOrd="0" destOrd="0" presId="urn:microsoft.com/office/officeart/2005/8/layout/radial4"/>
    <dgm:cxn modelId="{5A14E2D3-71EF-460E-BE4E-381EB8E79BA7}" type="presParOf" srcId="{97363441-FDB7-4156-8485-2EAF59EE7D79}" destId="{A8B14770-6C12-4503-B312-C47C38F031E5}" srcOrd="0" destOrd="0" presId="urn:microsoft.com/office/officeart/2005/8/layout/radial4"/>
    <dgm:cxn modelId="{ABEEDB7B-B03D-4174-84DE-3B769AFB8B64}" type="presParOf" srcId="{97363441-FDB7-4156-8485-2EAF59EE7D79}" destId="{06FF08C6-445D-4253-8069-862E1648F793}" srcOrd="1" destOrd="0" presId="urn:microsoft.com/office/officeart/2005/8/layout/radial4"/>
    <dgm:cxn modelId="{DA18D2CF-155A-470E-A347-D59090733DA7}" type="presParOf" srcId="{97363441-FDB7-4156-8485-2EAF59EE7D79}" destId="{48771EB5-AF89-461B-914C-6A23B4C73FC7}" srcOrd="2" destOrd="0" presId="urn:microsoft.com/office/officeart/2005/8/layout/radial4"/>
    <dgm:cxn modelId="{272B22CC-AAC7-4869-92EC-E72D3B7DE6F2}" type="presParOf" srcId="{97363441-FDB7-4156-8485-2EAF59EE7D79}" destId="{787A1660-0234-4E13-9478-CDFD664BFC6A}" srcOrd="3" destOrd="0" presId="urn:microsoft.com/office/officeart/2005/8/layout/radial4"/>
    <dgm:cxn modelId="{ABC13EE9-75A6-4D4C-AD39-5A05E9148691}" type="presParOf" srcId="{97363441-FDB7-4156-8485-2EAF59EE7D79}" destId="{E9C31325-5130-43F9-9785-05226E57A09D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B14770-6C12-4503-B312-C47C38F031E5}">
      <dsp:nvSpPr>
        <dsp:cNvPr id="0" name=""/>
        <dsp:cNvSpPr/>
      </dsp:nvSpPr>
      <dsp:spPr>
        <a:xfrm>
          <a:off x="2816066" y="1815818"/>
          <a:ext cx="2597467" cy="259746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Músculos del 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600" kern="1200" dirty="0" smtClean="0"/>
            <a:t>Dorso.</a:t>
          </a:r>
          <a:endParaRPr lang="es-ES" sz="3600" kern="1200" dirty="0"/>
        </a:p>
      </dsp:txBody>
      <dsp:txXfrm>
        <a:off x="2816066" y="1815818"/>
        <a:ext cx="2597467" cy="2597467"/>
      </dsp:txXfrm>
    </dsp:sp>
    <dsp:sp modelId="{06FF08C6-445D-4253-8069-862E1648F793}">
      <dsp:nvSpPr>
        <dsp:cNvPr id="0" name=""/>
        <dsp:cNvSpPr/>
      </dsp:nvSpPr>
      <dsp:spPr>
        <a:xfrm rot="12900000">
          <a:off x="1048123" y="1329610"/>
          <a:ext cx="2092257" cy="74027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771EB5-AF89-461B-914C-6A23B4C73FC7}">
      <dsp:nvSpPr>
        <dsp:cNvPr id="0" name=""/>
        <dsp:cNvSpPr/>
      </dsp:nvSpPr>
      <dsp:spPr>
        <a:xfrm>
          <a:off x="3516" y="112676"/>
          <a:ext cx="2467594" cy="197407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3000" kern="1200" dirty="0" smtClean="0"/>
            <a:t>MUSCULOS EXTRINSECOS.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MUSCULOS SUPERFICIALES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MUSCULOS INTERMEDIOS.</a:t>
          </a:r>
          <a:endParaRPr lang="es-ES" sz="1600" kern="1200" dirty="0"/>
        </a:p>
      </dsp:txBody>
      <dsp:txXfrm>
        <a:off x="3516" y="112676"/>
        <a:ext cx="2467594" cy="1974075"/>
      </dsp:txXfrm>
    </dsp:sp>
    <dsp:sp modelId="{787A1660-0234-4E13-9478-CDFD664BFC6A}">
      <dsp:nvSpPr>
        <dsp:cNvPr id="0" name=""/>
        <dsp:cNvSpPr/>
      </dsp:nvSpPr>
      <dsp:spPr>
        <a:xfrm rot="19500000">
          <a:off x="5089219" y="1329610"/>
          <a:ext cx="2092257" cy="740278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31325-5130-43F9-9785-05226E57A09D}">
      <dsp:nvSpPr>
        <dsp:cNvPr id="0" name=""/>
        <dsp:cNvSpPr/>
      </dsp:nvSpPr>
      <dsp:spPr>
        <a:xfrm>
          <a:off x="5758489" y="112676"/>
          <a:ext cx="2467594" cy="1974075"/>
        </a:xfrm>
        <a:prstGeom prst="roundRect">
          <a:avLst>
            <a:gd name="adj" fmla="val 1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600" kern="1200" dirty="0" smtClean="0"/>
            <a:t>MUSCULOS INTRINSECOS.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MUSCULOS PROFUNDOS.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2600" kern="1200" dirty="0"/>
        </a:p>
      </dsp:txBody>
      <dsp:txXfrm>
        <a:off x="5758489" y="112676"/>
        <a:ext cx="2467594" cy="19740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3C742-EC2B-4DFE-99F8-FE344256BB6F}" type="datetimeFigureOut">
              <a:rPr lang="es-ES" smtClean="0"/>
              <a:pPr/>
              <a:t>17/02/2014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DBC-A0CE-4F60-A30F-588B3FD3EC5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996952"/>
            <a:ext cx="7772400" cy="1080120"/>
          </a:xfrm>
        </p:spPr>
        <p:txBody>
          <a:bodyPr/>
          <a:lstStyle/>
          <a:p>
            <a:r>
              <a:rPr lang="es-ES" dirty="0" smtClean="0"/>
              <a:t>MUSCULOS DEL DORSO.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512168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Universidad de San Carlos de Guatemala.</a:t>
            </a:r>
          </a:p>
          <a:p>
            <a:r>
              <a:rPr lang="es-ES" dirty="0" smtClean="0"/>
              <a:t>Unidad Didáctica de Anatomía Humana.</a:t>
            </a:r>
            <a:endParaRPr lang="es-ES" dirty="0"/>
          </a:p>
        </p:txBody>
      </p:sp>
      <p:pic>
        <p:nvPicPr>
          <p:cNvPr id="4" name="3 Imagen" descr="C:\Users\Usuario\Documents\ESCUDO CCM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0"/>
            <a:ext cx="2339752" cy="21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C:\Users\Usuario\Documents\Logo de 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2016224" cy="2545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Imagen" descr="USAC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620688"/>
            <a:ext cx="1828800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26546" t="20392" r="50915" b="21500"/>
          <a:stretch>
            <a:fillRect/>
          </a:stretch>
        </p:blipFill>
        <p:spPr bwMode="auto">
          <a:xfrm>
            <a:off x="3347864" y="251648"/>
            <a:ext cx="3096344" cy="638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Marco"/>
          <p:cNvSpPr/>
          <p:nvPr/>
        </p:nvSpPr>
        <p:spPr>
          <a:xfrm>
            <a:off x="3851919" y="4996145"/>
            <a:ext cx="1963535" cy="1457191"/>
          </a:xfrm>
          <a:prstGeom prst="frame">
            <a:avLst>
              <a:gd name="adj1" fmla="val 267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95536" y="764704"/>
            <a:ext cx="232461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Origen común de los</a:t>
            </a:r>
          </a:p>
          <a:p>
            <a:r>
              <a:rPr lang="es-ES" dirty="0"/>
              <a:t>m</a:t>
            </a:r>
            <a:r>
              <a:rPr lang="es-ES" dirty="0" smtClean="0"/>
              <a:t>úsculos de la capa</a:t>
            </a:r>
          </a:p>
          <a:p>
            <a:r>
              <a:rPr lang="es-ES" dirty="0" smtClean="0"/>
              <a:t>intermedia</a:t>
            </a:r>
            <a:r>
              <a:rPr lang="es-ES" dirty="0"/>
              <a:t> </a:t>
            </a:r>
            <a:r>
              <a:rPr lang="es-ES" dirty="0" smtClean="0"/>
              <a:t>o erectores</a:t>
            </a:r>
          </a:p>
          <a:p>
            <a:r>
              <a:rPr lang="es-ES" dirty="0"/>
              <a:t>d</a:t>
            </a:r>
            <a:r>
              <a:rPr lang="es-ES" dirty="0" smtClean="0"/>
              <a:t>e la columna.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0040" t="33222" r="29126" b="35770"/>
          <a:stretch>
            <a:fillRect/>
          </a:stretch>
        </p:blipFill>
        <p:spPr bwMode="auto">
          <a:xfrm>
            <a:off x="74928" y="1628799"/>
            <a:ext cx="8889559" cy="3624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CAPA PROFUNDA.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Por debajo a los erectores de la columna.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Son músculos cortos.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err="1" smtClean="0"/>
              <a:t>Semiespinosos</a:t>
            </a:r>
            <a:r>
              <a:rPr lang="es-ES" dirty="0" smtClean="0"/>
              <a:t>.  (mas superficial)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De la cabeza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cervical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Torácicos.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err="1" smtClean="0"/>
              <a:t>Multífidos</a:t>
            </a:r>
            <a:r>
              <a:rPr lang="es-ES" dirty="0" smtClean="0"/>
              <a:t>. (capa media)</a:t>
            </a:r>
          </a:p>
          <a:p>
            <a:pPr lvl="2">
              <a:buFont typeface="Arial" pitchFamily="34" charset="0"/>
              <a:buChar char="•"/>
            </a:pPr>
            <a:endParaRPr lang="es-ES" dirty="0" smtClean="0"/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Rotadores.</a:t>
            </a:r>
          </a:p>
          <a:p>
            <a:pPr lvl="1">
              <a:buFont typeface="Arial" pitchFamily="34" charset="0"/>
              <a:buChar char="•"/>
            </a:pPr>
            <a:endParaRPr lang="es-ES" dirty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Ocupan el canal entre las apófisis transversas y espinosas.</a:t>
            </a:r>
          </a:p>
          <a:p>
            <a:pPr>
              <a:buFont typeface="Arial" pitchFamily="34" charset="0"/>
              <a:buChar char="•"/>
            </a:pPr>
            <a:endParaRPr lang="es-ES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3729" t="18632" r="53732" b="19739"/>
          <a:stretch>
            <a:fillRect/>
          </a:stretch>
        </p:blipFill>
        <p:spPr bwMode="auto">
          <a:xfrm>
            <a:off x="5004048" y="188640"/>
            <a:ext cx="2952328" cy="6458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4644008" y="548680"/>
            <a:ext cx="141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SEMIESPINOSOS</a:t>
            </a:r>
            <a:endParaRPr lang="es-ES" sz="1400" b="1" dirty="0"/>
          </a:p>
        </p:txBody>
      </p:sp>
      <p:pic>
        <p:nvPicPr>
          <p:cNvPr id="9" name="7 Marcador de contenido" descr="Imagen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32656"/>
            <a:ext cx="2952328" cy="6301609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 l="29364" t="20392" r="55141" b="19739"/>
          <a:stretch>
            <a:fillRect/>
          </a:stretch>
        </p:blipFill>
        <p:spPr bwMode="auto">
          <a:xfrm>
            <a:off x="5724128" y="260648"/>
            <a:ext cx="2086114" cy="64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7812360" y="2204864"/>
            <a:ext cx="109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ROTADORES</a:t>
            </a:r>
          </a:p>
          <a:p>
            <a:r>
              <a:rPr lang="es-ES" sz="1400" b="1" dirty="0" smtClean="0"/>
              <a:t>CORTOS.</a:t>
            </a:r>
            <a:endParaRPr lang="es-ES" sz="1400" b="1" dirty="0"/>
          </a:p>
        </p:txBody>
      </p:sp>
      <p:sp>
        <p:nvSpPr>
          <p:cNvPr id="12" name="11 CuadroTexto"/>
          <p:cNvSpPr txBox="1"/>
          <p:nvPr/>
        </p:nvSpPr>
        <p:spPr>
          <a:xfrm>
            <a:off x="7884368" y="2996952"/>
            <a:ext cx="10928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ROTADORES</a:t>
            </a:r>
          </a:p>
          <a:p>
            <a:r>
              <a:rPr lang="es-ES" sz="1400" b="1" dirty="0" smtClean="0"/>
              <a:t>LARGOS.</a:t>
            </a:r>
            <a:endParaRPr lang="es-E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46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46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46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1812" t="39866" r="37395" b="41677"/>
          <a:stretch>
            <a:fillRect/>
          </a:stretch>
        </p:blipFill>
        <p:spPr bwMode="auto">
          <a:xfrm>
            <a:off x="119025" y="1916832"/>
            <a:ext cx="891747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200" dirty="0" smtClean="0"/>
              <a:t>PRINCIPALES MUSCULOS QUE MOVILIZAN LAS ARTICULACIONES INTERVERTEBRALES.</a:t>
            </a:r>
            <a:endParaRPr lang="es-ES" sz="32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270" t="16542" r="32181" b="21409"/>
          <a:stretch>
            <a:fillRect/>
          </a:stretch>
        </p:blipFill>
        <p:spPr bwMode="auto">
          <a:xfrm>
            <a:off x="1547664" y="1340768"/>
            <a:ext cx="6264696" cy="5311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10631" t="9598" r="32184" b="12148"/>
          <a:stretch>
            <a:fillRect/>
          </a:stretch>
        </p:blipFill>
        <p:spPr bwMode="auto">
          <a:xfrm>
            <a:off x="1115616" y="1"/>
            <a:ext cx="68864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9150" t="19933" r="30307" b="36509"/>
          <a:stretch>
            <a:fillRect/>
          </a:stretch>
        </p:blipFill>
        <p:spPr bwMode="auto">
          <a:xfrm>
            <a:off x="0" y="620688"/>
            <a:ext cx="9144000" cy="526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5906" t="37652" r="30607" b="18790"/>
          <a:stretch>
            <a:fillRect/>
          </a:stretch>
        </p:blipFill>
        <p:spPr bwMode="auto">
          <a:xfrm rot="153029">
            <a:off x="101109" y="1177170"/>
            <a:ext cx="8938162" cy="490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38981" t="35437" r="30898" b="12146"/>
          <a:stretch>
            <a:fillRect/>
          </a:stretch>
        </p:blipFill>
        <p:spPr bwMode="auto">
          <a:xfrm>
            <a:off x="2915816" y="1124744"/>
            <a:ext cx="3672408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Gracias.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FUNCION.</a:t>
            </a:r>
            <a:endParaRPr lang="es-ES" dirty="0"/>
          </a:p>
        </p:txBody>
      </p:sp>
      <p:pic>
        <p:nvPicPr>
          <p:cNvPr id="7" name="6 Marcador de contenido" descr="obesida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51920" y="338387"/>
            <a:ext cx="4824536" cy="6024669"/>
          </a:xfrm>
        </p:spPr>
      </p:pic>
      <p:sp>
        <p:nvSpPr>
          <p:cNvPr id="6" name="5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  <a:p>
            <a:endParaRPr lang="es-ES" dirty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Soportan el peso corporal ubicado por delante de la columna vertebral, especialmente en personas obesas.</a:t>
            </a:r>
          </a:p>
          <a:p>
            <a:pPr>
              <a:buFont typeface="Arial" pitchFamily="34" charset="0"/>
              <a:buChar char="•"/>
            </a:pPr>
            <a:endParaRPr lang="es-ES" dirty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Controlan el movimiento de la columna vertebral.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CLASIFICACION.</a:t>
            </a:r>
            <a:endParaRPr lang="es-ES" dirty="0"/>
          </a:p>
        </p:txBody>
      </p:sp>
      <p:graphicFrame>
        <p:nvGraphicFramePr>
          <p:cNvPr id="7" name="6 Marcador de contenido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FUNCION.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" dirty="0" smtClean="0"/>
              <a:t>MUSCULOS EXTRINSECOS.</a:t>
            </a:r>
            <a:endParaRPr lang="es-ES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ES" dirty="0" smtClean="0"/>
          </a:p>
          <a:p>
            <a:r>
              <a:rPr lang="es-ES" dirty="0" smtClean="0"/>
              <a:t>Producen y controlan los movimientos de los miembros superiores (superficiales) y movimientos respiratorios (intermedios)</a:t>
            </a:r>
            <a:endParaRPr lang="es-ES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s-ES" dirty="0" smtClean="0"/>
              <a:t>MUSCULOS INTRINSECOS.</a:t>
            </a:r>
            <a:endParaRPr lang="es-E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 dirty="0" smtClean="0"/>
          </a:p>
          <a:p>
            <a:r>
              <a:rPr lang="es-ES" dirty="0" smtClean="0"/>
              <a:t>Actúan </a:t>
            </a:r>
            <a:r>
              <a:rPr lang="es-ES" dirty="0" err="1" smtClean="0"/>
              <a:t>especificamente</a:t>
            </a:r>
            <a:r>
              <a:rPr lang="es-ES" dirty="0" smtClean="0"/>
              <a:t> sobre la columna vertebral  produciendo los movimientos de esta y manteniendo la postura.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endParaRPr lang="es-ES" dirty="0"/>
          </a:p>
          <a:p>
            <a:r>
              <a:rPr lang="es-ES" dirty="0" smtClean="0"/>
              <a:t>Como objetivo específico de la unidad se trataran exclusivamente los </a:t>
            </a:r>
            <a:r>
              <a:rPr lang="es-ES" dirty="0" smtClean="0">
                <a:solidFill>
                  <a:srgbClr val="FF0000"/>
                </a:solidFill>
              </a:rPr>
              <a:t>MUSCULOS INTRINSECOS DEL DORSO.</a:t>
            </a:r>
            <a:endParaRPr lang="es-E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s-ES" dirty="0" smtClean="0"/>
              <a:t>CARACTERISTICAS.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None/>
            </a:pPr>
            <a:endParaRPr lang="es-ES" dirty="0" smtClean="0"/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Se extienden de la pelvis al cráneo.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Recubiertos por la </a:t>
            </a:r>
            <a:r>
              <a:rPr lang="es-ES" dirty="0" err="1" smtClean="0"/>
              <a:t>fascia</a:t>
            </a:r>
            <a:r>
              <a:rPr lang="es-ES" dirty="0" smtClean="0"/>
              <a:t> profunda.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Están inervados por ramos posteriores de los nervios espinales.</a:t>
            </a:r>
          </a:p>
          <a:p>
            <a:pPr marL="514350" indent="-514350">
              <a:buFont typeface="+mj-lt"/>
              <a:buAutoNum type="arabicPeriod"/>
            </a:pPr>
            <a:r>
              <a:rPr lang="es-ES" dirty="0" smtClean="0"/>
              <a:t>Se dividen en:</a:t>
            </a:r>
          </a:p>
          <a:p>
            <a:pPr marL="914400" lvl="1" indent="-514350"/>
            <a:r>
              <a:rPr lang="es-ES" dirty="0" smtClean="0"/>
              <a:t>Capa superficial.</a:t>
            </a:r>
          </a:p>
          <a:p>
            <a:pPr marL="914400" lvl="1" indent="-514350"/>
            <a:r>
              <a:rPr lang="es-ES" dirty="0" smtClean="0"/>
              <a:t>Capa intermedia.</a:t>
            </a:r>
          </a:p>
          <a:p>
            <a:pPr marL="914400" lvl="1" indent="-514350"/>
            <a:r>
              <a:rPr lang="es-ES" dirty="0" smtClean="0"/>
              <a:t>Capa profunda.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CAPA SUPERFICIAL.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Constituida por los músculos esplenios.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Ubicados en las caras laterales y posterior del cuello.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Se originan en la línea media y se extiende </a:t>
            </a:r>
            <a:r>
              <a:rPr lang="es-ES" dirty="0" err="1" smtClean="0"/>
              <a:t>superolateralmente</a:t>
            </a:r>
            <a:r>
              <a:rPr lang="es-ES" dirty="0" smtClean="0"/>
              <a:t> a las: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Vértebras cervicales (esplenio cervical)</a:t>
            </a:r>
          </a:p>
          <a:p>
            <a:pPr lvl="1">
              <a:buFont typeface="Arial" pitchFamily="34" charset="0"/>
              <a:buChar char="•"/>
            </a:pPr>
            <a:r>
              <a:rPr lang="es-ES" dirty="0" err="1" smtClean="0"/>
              <a:t>Craneo</a:t>
            </a:r>
            <a:r>
              <a:rPr lang="es-ES" dirty="0" smtClean="0"/>
              <a:t> (esplenio de la cabeza)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Mantienen en su posición a los músculos profundos del cuello.</a:t>
            </a:r>
            <a:endParaRPr lang="es-ES" dirty="0"/>
          </a:p>
          <a:p>
            <a:pPr>
              <a:buFont typeface="Arial" pitchFamily="34" charset="0"/>
              <a:buChar char="•"/>
            </a:pPr>
            <a:endParaRPr lang="es-E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181" t="20392" r="55141" b="19739"/>
          <a:stretch>
            <a:fillRect/>
          </a:stretch>
        </p:blipFill>
        <p:spPr bwMode="auto">
          <a:xfrm>
            <a:off x="5220072" y="332656"/>
            <a:ext cx="1656184" cy="6256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6588224" y="476672"/>
            <a:ext cx="1146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ESPLENIO DE</a:t>
            </a:r>
          </a:p>
          <a:p>
            <a:r>
              <a:rPr lang="es-ES" sz="1400" b="1" dirty="0" smtClean="0"/>
              <a:t>LA CABEZA.</a:t>
            </a:r>
            <a:endParaRPr lang="es-ES" sz="1400" b="1" dirty="0"/>
          </a:p>
        </p:txBody>
      </p:sp>
      <p:sp>
        <p:nvSpPr>
          <p:cNvPr id="9" name="8 CuadroTexto"/>
          <p:cNvSpPr txBox="1"/>
          <p:nvPr/>
        </p:nvSpPr>
        <p:spPr>
          <a:xfrm>
            <a:off x="6660232" y="1412776"/>
            <a:ext cx="1221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ESPLENIO DEL</a:t>
            </a:r>
          </a:p>
          <a:p>
            <a:r>
              <a:rPr lang="es-ES" sz="1400" b="1" dirty="0" smtClean="0"/>
              <a:t>CUELLO.</a:t>
            </a:r>
            <a:endParaRPr lang="es-ES" sz="1400" b="1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26546" t="20392" r="50915" b="21500"/>
          <a:stretch>
            <a:fillRect/>
          </a:stretch>
        </p:blipFill>
        <p:spPr bwMode="auto">
          <a:xfrm>
            <a:off x="4716016" y="188640"/>
            <a:ext cx="3024336" cy="623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9344" t="36175" r="30413" b="45368"/>
          <a:stretch>
            <a:fillRect/>
          </a:stretch>
        </p:blipFill>
        <p:spPr bwMode="auto">
          <a:xfrm>
            <a:off x="179512" y="1988840"/>
            <a:ext cx="881377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CAPA INTERMEDIA.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es-ES" dirty="0" smtClean="0"/>
              <a:t>Son los llamados “músculos erectores de la columna” o “músculos largos de la columna”.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Son laterales a la columna vertebral, entre las apófisis espinosas y los ángulos de las costillas.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Se dividen en 3 columnas:</a:t>
            </a:r>
          </a:p>
          <a:p>
            <a:pPr lvl="1">
              <a:buFont typeface="Arial" pitchFamily="34" charset="0"/>
              <a:buChar char="•"/>
            </a:pPr>
            <a:r>
              <a:rPr lang="es-ES" dirty="0" err="1" smtClean="0"/>
              <a:t>Iliocostal</a:t>
            </a:r>
            <a:r>
              <a:rPr lang="es-ES" dirty="0" smtClean="0"/>
              <a:t>. (laterales)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Cervical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Torácica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Lumbar.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err="1" smtClean="0"/>
              <a:t>Longísimo</a:t>
            </a:r>
            <a:r>
              <a:rPr lang="es-ES" dirty="0" smtClean="0"/>
              <a:t>  (intermedios)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Cervical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Torácica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Lumbar.</a:t>
            </a:r>
          </a:p>
          <a:p>
            <a:pPr lvl="1">
              <a:buFont typeface="Arial" pitchFamily="34" charset="0"/>
              <a:buChar char="•"/>
            </a:pPr>
            <a:r>
              <a:rPr lang="es-ES" dirty="0" smtClean="0"/>
              <a:t>Espinoso (medial)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Cervical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Torácica</a:t>
            </a:r>
          </a:p>
          <a:p>
            <a:pPr lvl="2">
              <a:buFont typeface="Arial" pitchFamily="34" charset="0"/>
              <a:buChar char="•"/>
            </a:pPr>
            <a:r>
              <a:rPr lang="es-ES" dirty="0" smtClean="0"/>
              <a:t>Lumbar.</a:t>
            </a:r>
          </a:p>
          <a:p>
            <a:pPr lvl="2">
              <a:buFont typeface="Arial" pitchFamily="34" charset="0"/>
              <a:buChar char="•"/>
            </a:pPr>
            <a:endParaRPr lang="es-ES" dirty="0" smtClean="0"/>
          </a:p>
          <a:p>
            <a:pPr>
              <a:buFont typeface="Arial" pitchFamily="34" charset="0"/>
              <a:buChar char="•"/>
            </a:pPr>
            <a:endParaRPr lang="es-E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320" t="18632" r="46689" b="19739"/>
          <a:stretch>
            <a:fillRect/>
          </a:stretch>
        </p:blipFill>
        <p:spPr bwMode="auto">
          <a:xfrm>
            <a:off x="4283968" y="213625"/>
            <a:ext cx="4176464" cy="664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Anillo"/>
          <p:cNvSpPr/>
          <p:nvPr/>
        </p:nvSpPr>
        <p:spPr>
          <a:xfrm>
            <a:off x="4788024" y="1484784"/>
            <a:ext cx="792088" cy="360040"/>
          </a:xfrm>
          <a:prstGeom prst="donut">
            <a:avLst>
              <a:gd name="adj" fmla="val 634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7" name="6 Anillo"/>
          <p:cNvSpPr/>
          <p:nvPr/>
        </p:nvSpPr>
        <p:spPr>
          <a:xfrm>
            <a:off x="4283968" y="2564904"/>
            <a:ext cx="792088" cy="360040"/>
          </a:xfrm>
          <a:prstGeom prst="donut">
            <a:avLst>
              <a:gd name="adj" fmla="val 634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8" name="7 Anillo"/>
          <p:cNvSpPr/>
          <p:nvPr/>
        </p:nvSpPr>
        <p:spPr>
          <a:xfrm>
            <a:off x="4211960" y="4293096"/>
            <a:ext cx="792088" cy="360040"/>
          </a:xfrm>
          <a:prstGeom prst="donut">
            <a:avLst>
              <a:gd name="adj" fmla="val 634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9" name="8 Anillo"/>
          <p:cNvSpPr/>
          <p:nvPr/>
        </p:nvSpPr>
        <p:spPr>
          <a:xfrm>
            <a:off x="4644008" y="980728"/>
            <a:ext cx="914400" cy="432048"/>
          </a:xfrm>
          <a:prstGeom prst="donut">
            <a:avLst>
              <a:gd name="adj" fmla="val 5171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0" name="9 Anillo"/>
          <p:cNvSpPr/>
          <p:nvPr/>
        </p:nvSpPr>
        <p:spPr>
          <a:xfrm>
            <a:off x="7668344" y="3501008"/>
            <a:ext cx="914400" cy="432048"/>
          </a:xfrm>
          <a:prstGeom prst="donut">
            <a:avLst>
              <a:gd name="adj" fmla="val 5171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1" name="10 Anillo"/>
          <p:cNvSpPr/>
          <p:nvPr/>
        </p:nvSpPr>
        <p:spPr>
          <a:xfrm>
            <a:off x="4211960" y="3501008"/>
            <a:ext cx="720080" cy="360040"/>
          </a:xfrm>
          <a:prstGeom prst="donut">
            <a:avLst>
              <a:gd name="adj" fmla="val 5936"/>
            </a:avLst>
          </a:prstGeom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461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82FD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CAA64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373</Words>
  <Application>Microsoft Office PowerPoint</Application>
  <PresentationFormat>Presentación en pantalla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0" baseType="lpstr">
      <vt:lpstr>Tema de Office</vt:lpstr>
      <vt:lpstr>MUSCULOS DEL DORSO.</vt:lpstr>
      <vt:lpstr>FUNCION.</vt:lpstr>
      <vt:lpstr>CLASIFICACION.</vt:lpstr>
      <vt:lpstr>FUNCION.</vt:lpstr>
      <vt:lpstr>Diapositiva 5</vt:lpstr>
      <vt:lpstr>CARACTERISTICAS.</vt:lpstr>
      <vt:lpstr>CAPA SUPERFICIAL.</vt:lpstr>
      <vt:lpstr>Diapositiva 8</vt:lpstr>
      <vt:lpstr>CAPA INTERMEDIA.</vt:lpstr>
      <vt:lpstr>Diapositiva 10</vt:lpstr>
      <vt:lpstr>Diapositiva 11</vt:lpstr>
      <vt:lpstr>CAPA PROFUNDA.</vt:lpstr>
      <vt:lpstr>Diapositiva 13</vt:lpstr>
      <vt:lpstr>PRINCIPALES MUSCULOS QUE MOVILIZAN LAS ARTICULACIONES INTERVERTEBRALES.</vt:lpstr>
      <vt:lpstr>Diapositiva 15</vt:lpstr>
      <vt:lpstr>Diapositiva 16</vt:lpstr>
      <vt:lpstr>Diapositiva 17</vt:lpstr>
      <vt:lpstr>Diapositiva 18</vt:lpstr>
      <vt:lpstr>Gracias.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MUSCULOS DEL DORSO.</dc:title>
  <dc:creator>Juan Francisco</dc:creator>
  <cp:lastModifiedBy>Dr. Barrios</cp:lastModifiedBy>
  <cp:revision>21</cp:revision>
  <dcterms:created xsi:type="dcterms:W3CDTF">2013-10-23T14:34:36Z</dcterms:created>
  <dcterms:modified xsi:type="dcterms:W3CDTF">2014-02-17T20:34:15Z</dcterms:modified>
</cp:coreProperties>
</file>